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61" r:id="rId4"/>
    <p:sldId id="262" r:id="rId5"/>
    <p:sldId id="263" r:id="rId6"/>
    <p:sldId id="276" r:id="rId7"/>
    <p:sldId id="264" r:id="rId8"/>
    <p:sldId id="265" r:id="rId9"/>
    <p:sldId id="266" r:id="rId10"/>
    <p:sldId id="267" r:id="rId11"/>
    <p:sldId id="268" r:id="rId12"/>
    <p:sldId id="269" r:id="rId13"/>
    <p:sldId id="270" r:id="rId14"/>
    <p:sldId id="277" r:id="rId15"/>
    <p:sldId id="271" r:id="rId16"/>
    <p:sldId id="273" r:id="rId17"/>
    <p:sldId id="272" r:id="rId18"/>
    <p:sldId id="274" r:id="rId19"/>
    <p:sldId id="279" r:id="rId20"/>
    <p:sldId id="278" r:id="rId21"/>
    <p:sldId id="281" r:id="rId22"/>
    <p:sldId id="282"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3" d="100"/>
          <a:sy n="43" d="100"/>
        </p:scale>
        <p:origin x="87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46ACE-0A45-4BF4-8DFC-F167DB3D2AE3}"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6C1E1-4957-47BA-A287-D914B1B94CAE}" type="slidenum">
              <a:rPr lang="en-US" smtClean="0"/>
              <a:t>‹#›</a:t>
            </a:fld>
            <a:endParaRPr lang="en-US"/>
          </a:p>
        </p:txBody>
      </p:sp>
    </p:spTree>
    <p:extLst>
      <p:ext uri="{BB962C8B-B14F-4D97-AF65-F5344CB8AC3E}">
        <p14:creationId xmlns:p14="http://schemas.microsoft.com/office/powerpoint/2010/main" val="164282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6C1E1-4957-47BA-A287-D914B1B94CAE}" type="slidenum">
              <a:rPr lang="en-US" smtClean="0"/>
              <a:t>1</a:t>
            </a:fld>
            <a:endParaRPr lang="en-US"/>
          </a:p>
        </p:txBody>
      </p:sp>
    </p:spTree>
    <p:extLst>
      <p:ext uri="{BB962C8B-B14F-4D97-AF65-F5344CB8AC3E}">
        <p14:creationId xmlns:p14="http://schemas.microsoft.com/office/powerpoint/2010/main" val="275182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24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453700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3843822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8</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19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13107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59177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9644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29102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8327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3094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12055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1647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0B46BD-74B3-412B-9CB1-46129141776A}"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573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0B46BD-74B3-412B-9CB1-46129141776A}"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55794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0B46BD-74B3-412B-9CB1-46129141776A}"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79135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0B46BD-74B3-412B-9CB1-46129141776A}"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36568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0B46BD-74B3-412B-9CB1-46129141776A}"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359680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B46BD-74B3-412B-9CB1-46129141776A}"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661641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1290015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0B46BD-74B3-412B-9CB1-46129141776A}"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DF1D17-ADB2-40B5-8BC9-EEEA17A1E2D0}" type="slidenum">
              <a:rPr lang="en-US" smtClean="0"/>
              <a:t>‹#›</a:t>
            </a:fld>
            <a:endParaRPr lang="en-US"/>
          </a:p>
        </p:txBody>
      </p:sp>
    </p:spTree>
    <p:extLst>
      <p:ext uri="{BB962C8B-B14F-4D97-AF65-F5344CB8AC3E}">
        <p14:creationId xmlns:p14="http://schemas.microsoft.com/office/powerpoint/2010/main" val="272823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B46BD-74B3-412B-9CB1-46129141776A}" type="datetimeFigureOut">
              <a:rPr lang="en-US" smtClean="0"/>
              <a:t>3/30/2023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F1D17-ADB2-40B5-8BC9-EEEA17A1E2D0}" type="slidenum">
              <a:rPr lang="en-US" smtClean="0"/>
              <a:t>‹#›</a:t>
            </a:fld>
            <a:endParaRPr lang="en-US"/>
          </a:p>
        </p:txBody>
      </p:sp>
    </p:spTree>
    <p:extLst>
      <p:ext uri="{BB962C8B-B14F-4D97-AF65-F5344CB8AC3E}">
        <p14:creationId xmlns:p14="http://schemas.microsoft.com/office/powerpoint/2010/main" val="236291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3" Type="http://schemas.microsoft.com/office/2007/relationships/media" Target="../media/media1.mp3"/><Relationship Id="rId7" Type="http://schemas.openxmlformats.org/officeDocument/2006/relationships/notesSlide" Target="../notesSlides/notesSlide1.xml"/><Relationship Id="rId12"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slideLayout" Target="../slideLayouts/slideLayout1.xml"/><Relationship Id="rId11" Type="http://schemas.openxmlformats.org/officeDocument/2006/relationships/image" Target="../media/image4.jpg"/><Relationship Id="rId5" Type="http://schemas.openxmlformats.org/officeDocument/2006/relationships/audio" Target="../media/media2.mp3"/><Relationship Id="rId10" Type="http://schemas.openxmlformats.org/officeDocument/2006/relationships/image" Target="../media/image3.jpg"/><Relationship Id="rId4" Type="http://schemas.microsoft.com/office/2007/relationships/media" Target="../media/media2.mp3"/><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audio" Target="Track48.wav" TargetMode="Externa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audio" Target="../media/audio1.wav"/><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50.gif"/><Relationship Id="rId4" Type="http://schemas.openxmlformats.org/officeDocument/2006/relationships/image" Target="../media/image49.gi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52.gif"/></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55.jpeg"/><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5.xml"/><Relationship Id="rId7"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2"/>
            <p:extLst>
              <p:ext uri="{DAA4B4D4-6D71-4841-9C94-3DE7FCFB9230}">
                <p14:media xmlns:p14="http://schemas.microsoft.com/office/powerpoint/2010/main" r:embed="rId3">
                  <p14:trim st="19912" end="3716.625"/>
                </p14:media>
              </p:ext>
            </p:extLst>
          </p:nvPr>
        </p:nvPicPr>
        <p:blipFill>
          <a:blip r:embed="rId9"/>
          <a:stretch>
            <a:fillRect/>
          </a:stretch>
        </p:blipFill>
        <p:spPr>
          <a:xfrm>
            <a:off x="13144500" y="2314204"/>
            <a:ext cx="609600" cy="609600"/>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095806" y="837057"/>
            <a:ext cx="9911432" cy="1938992"/>
          </a:xfrm>
          <a:prstGeom prst="rect">
            <a:avLst/>
          </a:prstGeom>
          <a:noFill/>
        </p:spPr>
        <p:txBody>
          <a:bodyPr wrap="none" rtlCol="0">
            <a:spAutoFit/>
          </a:bodyPr>
          <a:lstStyle/>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33182" y="4356843"/>
            <a:ext cx="10578517" cy="1938992"/>
          </a:xfrm>
          <a:prstGeom prst="rect">
            <a:avLst/>
          </a:prstGeom>
          <a:noFill/>
          <a:ln>
            <a:noFill/>
          </a:ln>
        </p:spPr>
        <p:txBody>
          <a:bodyPr wrap="square" rtlCol="0">
            <a:spAutoFit/>
          </a:bodyPr>
          <a:lstStyle/>
          <a:p>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Các</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dạng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địa</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chính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Khoáng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sản</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a:t>
            </a:r>
          </a:p>
          <a:p>
            <a:r>
              <a:rPr lang="en-US" sz="4000" b="1" dirty="0"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3363623" y="4356843"/>
            <a:ext cx="609600" cy="609600"/>
          </a:xfrm>
          <a:prstGeom prst="rect">
            <a:avLst/>
          </a:prstGeom>
        </p:spPr>
      </p:pic>
    </p:spTree>
    <p:custDataLst>
      <p:tags r:id="rId1"/>
    </p:custDataLst>
    <p:extLst>
      <p:ext uri="{BB962C8B-B14F-4D97-AF65-F5344CB8AC3E}">
        <p14:creationId xmlns:p14="http://schemas.microsoft.com/office/powerpoint/2010/main" val="15477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4"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4"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4"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4"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4"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5"/>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4"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7721929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custDataLst>
      <p:tags r:id="rId1"/>
    </p:custDataLst>
    <p:extLst>
      <p:ext uri="{BB962C8B-B14F-4D97-AF65-F5344CB8AC3E}">
        <p14:creationId xmlns:p14="http://schemas.microsoft.com/office/powerpoint/2010/main" val="62139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11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89420861"/>
              </p:ext>
            </p:extLst>
          </p:nvPr>
        </p:nvGraphicFramePr>
        <p:xfrm>
          <a:off x="178059" y="504017"/>
          <a:ext cx="11783785" cy="5290293"/>
        </p:xfrm>
        <a:graphic>
          <a:graphicData uri="http://schemas.openxmlformats.org/drawingml/2006/table">
            <a:tbl>
              <a:tblPr firstRow="1" bandRow="1">
                <a:tableStyleId>{5C22544A-7EE6-4342-B048-85BDC9FD1C3A}</a:tableStyleId>
              </a:tblPr>
              <a:tblGrid>
                <a:gridCol w="2303884"/>
                <a:gridCol w="4544008"/>
                <a:gridCol w="4935893"/>
              </a:tblGrid>
              <a:tr h="11551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2720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a:tc>
              </a:tr>
              <a:tr h="1414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8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8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txBody>
                  <a:tcPr/>
                </a:tc>
              </a:tr>
            </a:tbl>
          </a:graphicData>
        </a:graphic>
      </p:graphicFrame>
    </p:spTree>
    <p:custDataLst>
      <p:tags r:id="rId1"/>
    </p:custDataLst>
    <p:extLst>
      <p:ext uri="{BB962C8B-B14F-4D97-AF65-F5344CB8AC3E}">
        <p14:creationId xmlns:p14="http://schemas.microsoft.com/office/powerpoint/2010/main" val="25326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232649" y="2947099"/>
            <a:ext cx="7865705" cy="1938992"/>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vi-VN" sz="2400" b="1" dirty="0">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r>
              <a:rPr lang="vi-VN" sz="2400" b="1" dirty="0" smtClean="0">
                <a:latin typeface="Times New Roman" panose="02020603050405020304" pitchFamily="18" charset="0"/>
                <a:ea typeface="Calibri" panose="020F0502020204030204" pitchFamily="34" charset="0"/>
              </a:rPr>
              <a:t>...</a:t>
            </a:r>
            <a:endParaRPr lang="en-US" sz="2400" b="1" dirty="0"/>
          </a:p>
        </p:txBody>
      </p:sp>
      <p:pic>
        <p:nvPicPr>
          <p:cNvPr id="7" name="Picture 6"/>
          <p:cNvPicPr/>
          <p:nvPr/>
        </p:nvPicPr>
        <p:blipFill>
          <a:blip r:embed="rId3"/>
          <a:stretch>
            <a:fillRect/>
          </a:stretch>
        </p:blipFill>
        <p:spPr>
          <a:xfrm>
            <a:off x="8278107" y="0"/>
            <a:ext cx="3806889" cy="6507804"/>
          </a:xfrm>
          <a:prstGeom prst="rect">
            <a:avLst/>
          </a:prstGeom>
        </p:spPr>
      </p:pic>
      <p:sp>
        <p:nvSpPr>
          <p:cNvPr id="9" name="Text Box 8"/>
          <p:cNvSpPr txBox="1">
            <a:spLocks noChangeArrowheads="1"/>
          </p:cNvSpPr>
          <p:nvPr/>
        </p:nvSpPr>
        <p:spPr bwMode="auto">
          <a:xfrm>
            <a:off x="232649" y="1122609"/>
            <a:ext cx="6352977" cy="1015663"/>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 b.</a:t>
            </a:r>
          </a:p>
          <a:p>
            <a:pPr algn="just">
              <a:spcBef>
                <a:spcPct val="50000"/>
              </a:spcBef>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c.</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2598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1624925"/>
              </p:ext>
            </p:extLst>
          </p:nvPr>
        </p:nvGraphicFramePr>
        <p:xfrm>
          <a:off x="308688" y="2133868"/>
          <a:ext cx="11587844" cy="4220279"/>
        </p:xfrm>
        <a:graphic>
          <a:graphicData uri="http://schemas.openxmlformats.org/drawingml/2006/table">
            <a:tbl>
              <a:tblPr firstRow="1" bandRow="1">
                <a:tableStyleId>{5C22544A-7EE6-4342-B048-85BDC9FD1C3A}</a:tableStyleId>
              </a:tblPr>
              <a:tblGrid>
                <a:gridCol w="2118768"/>
                <a:gridCol w="4477625"/>
                <a:gridCol w="4991451"/>
              </a:tblGrid>
              <a:tr h="10308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cs typeface="Times New Roman" panose="02020603050405020304" pitchFamily="18" charset="0"/>
                        </a:rPr>
                        <a:t>Quá</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trình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4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4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solidFill>
                          <a:schemeClr val="tx1"/>
                        </a:solidFill>
                      </a:endParaRPr>
                    </a:p>
                  </a:txBody>
                  <a:tcPr>
                    <a:solidFill>
                      <a:schemeClr val="accent4">
                        <a:lumMod val="60000"/>
                        <a:lumOff val="40000"/>
                      </a:schemeClr>
                    </a:solidFill>
                  </a:tcPr>
                </a:tc>
              </a:tr>
              <a:tr h="19267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cs typeface="Times New Roman" panose="02020603050405020304" pitchFamily="18" charset="0"/>
                        </a:rPr>
                        <a:t>Nguyên</a:t>
                      </a:r>
                      <a:r>
                        <a:rPr lang="en-US" sz="2400" b="1" baseline="0" dirty="0" smtClean="0">
                          <a:solidFill>
                            <a:schemeClr val="tx1"/>
                          </a:solidFill>
                          <a:effectLst/>
                          <a:latin typeface="Times New Roman" panose="02020603050405020304" pitchFamily="18" charset="0"/>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trong vỏ Trái Đất. Do các chuyển động kiến tạo, hoạt động núi lửa và động đất.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Do các tác nhân từ bên ngoài vỏ Trái Đất (các hiện tượng mưa, nắng, nhiệt độ, dòng chảy,… làm phá hủy</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đá</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gốc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thành</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vật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bở</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rời</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1262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4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Làm gia tăng tính gồ ghề của bề mặt đất</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r>
                        <a:rPr lang="vi-VN" sz="2400" b="1" kern="1200" dirty="0" smtClean="0">
                          <a:solidFill>
                            <a:schemeClr val="dk1"/>
                          </a:solidFill>
                          <a:effectLst/>
                          <a:latin typeface="Times New Roman" panose="02020603050405020304" pitchFamily="18" charset="0"/>
                          <a:ea typeface="+mn-ea"/>
                          <a:cs typeface="Times New Roman" panose="02020603050405020304" pitchFamily="18" charset="0"/>
                        </a:rPr>
                        <a:t>Phá hủy, san bằng các chỗ gồ</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dk1"/>
                          </a:solidFill>
                          <a:effectLst/>
                          <a:latin typeface="Times New Roman" panose="02020603050405020304" pitchFamily="18" charset="0"/>
                          <a:ea typeface="+mn-ea"/>
                          <a:cs typeface="Times New Roman" panose="02020603050405020304" pitchFamily="18" charset="0"/>
                        </a:rPr>
                        <a:t>ghề</a:t>
                      </a:r>
                      <a:r>
                        <a:rPr lang="en-US" sz="2400" b="1"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7" name="TextBox 6"/>
          <p:cNvSpPr txBox="1"/>
          <p:nvPr/>
        </p:nvSpPr>
        <p:spPr>
          <a:xfrm>
            <a:off x="497019" y="1092702"/>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3141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3"/>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157979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17</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411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4"/>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5"/>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53563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34449" y="886101"/>
            <a:ext cx="113503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sz="2800" b="1" i="0" u="none" strike="noStrike" cap="none" normalizeH="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36277266"/>
              </p:ext>
            </p:extLst>
          </p:nvPr>
        </p:nvGraphicFramePr>
        <p:xfrm>
          <a:off x="299548" y="1526340"/>
          <a:ext cx="11485205" cy="4977097"/>
        </p:xfrm>
        <a:graphic>
          <a:graphicData uri="http://schemas.openxmlformats.org/drawingml/2006/table">
            <a:tbl>
              <a:tblPr firstRow="1" bandRow="1">
                <a:tableStyleId>{5C22544A-7EE6-4342-B048-85BDC9FD1C3A}</a:tableStyleId>
              </a:tblPr>
              <a:tblGrid>
                <a:gridCol w="1836962"/>
                <a:gridCol w="4488225"/>
                <a:gridCol w="5160018"/>
              </a:tblGrid>
              <a:tr h="1200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Ngoại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sinh</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r>
              <a:tr h="27786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a:txBody>
                  <a:tcPr/>
                </a:tc>
              </a:tr>
              <a:tr h="9983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b="1" dirty="0">
                        <a:solidFill>
                          <a:schemeClr val="tx1"/>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4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gn="just"/>
                      <a:endParaRPr lang="en-US" sz="2400" b="1" dirty="0">
                        <a:latin typeface="Times New Roman" panose="02020603050405020304" pitchFamily="18" charset="0"/>
                        <a:cs typeface="Times New Roman" panose="02020603050405020304" pitchFamily="18" charset="0"/>
                      </a:endParaRPr>
                    </a:p>
                  </a:txBody>
                  <a:tcPr/>
                </a:tc>
              </a:tr>
            </a:tbl>
          </a:graphicData>
        </a:graphic>
      </p:graphicFrame>
      <p:sp>
        <p:nvSpPr>
          <p:cNvPr id="4" name="Rectangle 3"/>
          <p:cNvSpPr/>
          <p:nvPr/>
        </p:nvSpPr>
        <p:spPr>
          <a:xfrm>
            <a:off x="2341984" y="3415003"/>
            <a:ext cx="4217437" cy="100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trong vỏ Trái Đất. Do các chuyển động kiến tạo, hoạt động núi lửa và động đất</a:t>
            </a:r>
            <a:r>
              <a:rPr lang="vi-VN"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777135" y="3279709"/>
            <a:ext cx="4767942" cy="1278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Do các tác nhân từ bên ngoài vỏ Trái Đất (các hiện tượng mưa, nắng, nhiệt độ, dòng chảy,… làm phá hủy</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đá</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gốc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thành</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các</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vật</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liệu</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bở</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rời</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1984" y="5728798"/>
            <a:ext cx="4038602" cy="616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Làm gia tăng tính gồ ghề của bề mặt đất</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913984" y="5765923"/>
            <a:ext cx="4494245" cy="410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dk1"/>
                </a:solidFill>
                <a:latin typeface="Times New Roman" panose="02020603050405020304" pitchFamily="18" charset="0"/>
                <a:cs typeface="Times New Roman" panose="02020603050405020304" pitchFamily="18" charset="0"/>
              </a:rPr>
              <a:t>Phá hủy, san bằng các chỗ gồ</a:t>
            </a:r>
            <a:r>
              <a:rPr lang="en-US" sz="2800" b="1" dirty="0">
                <a:solidFill>
                  <a:schemeClr val="dk1"/>
                </a:solidFill>
                <a:latin typeface="Times New Roman" panose="02020603050405020304" pitchFamily="18" charset="0"/>
                <a:cs typeface="Times New Roman" panose="02020603050405020304" pitchFamily="18" charset="0"/>
              </a:rPr>
              <a:t> </a:t>
            </a:r>
            <a:r>
              <a:rPr lang="en-US" sz="2800" b="1" dirty="0" err="1">
                <a:solidFill>
                  <a:schemeClr val="dk1"/>
                </a:solidFill>
                <a:latin typeface="Times New Roman" panose="02020603050405020304" pitchFamily="18" charset="0"/>
                <a:cs typeface="Times New Roman" panose="02020603050405020304" pitchFamily="18" charset="0"/>
              </a:rPr>
              <a:t>ghề</a:t>
            </a:r>
            <a:r>
              <a:rPr lang="en-US" sz="2800" b="1" dirty="0" smtClean="0">
                <a:solidFill>
                  <a:schemeClr val="dk1"/>
                </a:solidFill>
                <a:latin typeface="Times New Roman" panose="02020603050405020304" pitchFamily="18" charset="0"/>
                <a:cs typeface="Times New Roman" panose="02020603050405020304" pitchFamily="18" charset="0"/>
              </a:rPr>
              <a:t>.</a:t>
            </a:r>
            <a:endParaRPr lang="en-US" sz="2800" b="1" dirty="0" smtClean="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142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91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134" y="0"/>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94489" y="877163"/>
            <a:ext cx="11057963" cy="523220"/>
          </a:xfrm>
          <a:prstGeom prst="rect">
            <a:avLst/>
          </a:prstGeom>
        </p:spPr>
        <p:txBody>
          <a:bodyPr wrap="square">
            <a:spAutoFit/>
          </a:bodyPr>
          <a:lstStyle/>
          <a:p>
            <a:pPr>
              <a:spcAft>
                <a:spcPts val="0"/>
              </a:spcAft>
            </a:pPr>
            <a:r>
              <a:rPr lang="nl-NL"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Câu 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hân trời sáng tạo] Giải SBT lịch sử và địa lí 6 bài 10: Quá trình nội sinh và ngoại sinh. Các dạng địa hình chính. Khoáng sản"/>
          <p:cNvPicPr/>
          <p:nvPr/>
        </p:nvPicPr>
        <p:blipFill>
          <a:blip r:embed="rId3">
            <a:extLst>
              <a:ext uri="{28A0092B-C50C-407E-A947-70E740481C1C}">
                <a14:useLocalDpi xmlns:a14="http://schemas.microsoft.com/office/drawing/2010/main" val="0"/>
              </a:ext>
            </a:extLst>
          </a:blip>
          <a:srcRect/>
          <a:stretch>
            <a:fillRect/>
          </a:stretch>
        </p:blipFill>
        <p:spPr bwMode="auto">
          <a:xfrm>
            <a:off x="449362" y="1540913"/>
            <a:ext cx="11335199" cy="5197537"/>
          </a:xfrm>
          <a:prstGeom prst="rect">
            <a:avLst/>
          </a:prstGeom>
          <a:noFill/>
          <a:ln>
            <a:noFill/>
          </a:ln>
        </p:spPr>
      </p:pic>
      <p:sp>
        <p:nvSpPr>
          <p:cNvPr id="5" name="Rectangle 4"/>
          <p:cNvSpPr/>
          <p:nvPr/>
        </p:nvSpPr>
        <p:spPr>
          <a:xfrm>
            <a:off x="1134788" y="2995127"/>
            <a:ext cx="1651519"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Mưa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123252" y="2659225"/>
            <a:ext cx="1987420" cy="50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Ngoại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79298" y="3803780"/>
            <a:ext cx="1412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lửa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65442" y="5358882"/>
            <a:ext cx="1730085"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Nội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sinh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91330" y="5190931"/>
            <a:ext cx="182027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đất</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411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vi-VN" sz="3600" b="1" dirty="0">
                <a:solidFill>
                  <a:srgbClr val="CC00CC"/>
                </a:solidFill>
                <a:latin typeface="+mj-lt"/>
              </a:rPr>
              <a:t>Em hãy tìm thông tin về hang Sơn </a:t>
            </a:r>
            <a:r>
              <a:rPr lang="vi-VN" sz="3600" b="1" dirty="0" smtClean="0">
                <a:solidFill>
                  <a:srgbClr val="CC00CC"/>
                </a:solidFill>
                <a:latin typeface="Times New Roman" panose="02020603050405020304" pitchFamily="18" charset="0"/>
                <a:cs typeface="Times New Roman" panose="02020603050405020304" pitchFamily="18" charset="0"/>
              </a:rPr>
              <a:t>Đ</a:t>
            </a:r>
            <a:r>
              <a:rPr lang="en-US" sz="3600" b="1" dirty="0" err="1" smtClean="0">
                <a:solidFill>
                  <a:srgbClr val="CC00CC"/>
                </a:solidFill>
                <a:latin typeface="Times New Roman" panose="02020603050405020304" pitchFamily="18" charset="0"/>
                <a:cs typeface="Times New Roman" panose="02020603050405020304" pitchFamily="18" charset="0"/>
              </a:rPr>
              <a:t>oò</a:t>
            </a:r>
            <a:r>
              <a:rPr lang="vi-VN" sz="3600" b="1" dirty="0" smtClean="0">
                <a:solidFill>
                  <a:srgbClr val="CC00CC"/>
                </a:solidFill>
                <a:latin typeface="Times New Roman" panose="02020603050405020304" pitchFamily="18" charset="0"/>
                <a:cs typeface="Times New Roman" panose="02020603050405020304" pitchFamily="18" charset="0"/>
              </a:rPr>
              <a:t>ng </a:t>
            </a:r>
            <a:r>
              <a:rPr lang="vi-VN" sz="3600" b="1" dirty="0">
                <a:solidFill>
                  <a:srgbClr val="CC00CC"/>
                </a:solidFill>
                <a:latin typeface="+mj-lt"/>
              </a:rPr>
              <a:t>và cho biết hang </a:t>
            </a:r>
            <a:r>
              <a:rPr lang="vi-VN" sz="3600" b="1" dirty="0">
                <a:solidFill>
                  <a:srgbClr val="CC00CC"/>
                </a:solidFill>
                <a:latin typeface="Times New Roman" panose="02020603050405020304" pitchFamily="18" charset="0"/>
                <a:cs typeface="Times New Roman" panose="02020603050405020304" pitchFamily="18" charset="0"/>
              </a:rPr>
              <a:t>Sơn Đ</a:t>
            </a:r>
            <a:r>
              <a:rPr lang="en-US" sz="3600" b="1" dirty="0" err="1">
                <a:solidFill>
                  <a:srgbClr val="CC00CC"/>
                </a:solidFill>
                <a:latin typeface="Times New Roman" panose="02020603050405020304" pitchFamily="18" charset="0"/>
                <a:cs typeface="Times New Roman" panose="02020603050405020304" pitchFamily="18" charset="0"/>
              </a:rPr>
              <a:t>oò</a:t>
            </a:r>
            <a:r>
              <a:rPr lang="vi-VN" sz="3600" b="1" dirty="0">
                <a:solidFill>
                  <a:srgbClr val="CC00CC"/>
                </a:solidFill>
                <a:latin typeface="Times New Roman" panose="02020603050405020304" pitchFamily="18" charset="0"/>
                <a:cs typeface="Times New Roman" panose="02020603050405020304" pitchFamily="18" charset="0"/>
              </a:rPr>
              <a:t>ng </a:t>
            </a:r>
            <a:r>
              <a:rPr lang="vi-VN" sz="3600" b="1" dirty="0" smtClean="0">
                <a:solidFill>
                  <a:srgbClr val="CC00CC"/>
                </a:solidFill>
                <a:latin typeface="+mj-lt"/>
              </a:rPr>
              <a:t>là </a:t>
            </a:r>
            <a:r>
              <a:rPr lang="vi-VN" sz="3600" b="1" dirty="0">
                <a:solidFill>
                  <a:srgbClr val="CC00CC"/>
                </a:solidFill>
                <a:latin typeface="+mj-lt"/>
              </a:rPr>
              <a:t>kết quả của quá trình hình thành địa hình nào</a:t>
            </a:r>
            <a:r>
              <a:rPr lang="vi-VN" sz="3600" b="1" dirty="0" smtClean="0">
                <a:solidFill>
                  <a:srgbClr val="CC00CC"/>
                </a:solidFill>
                <a:latin typeface="+mj-lt"/>
              </a:rPr>
              <a:t>?</a:t>
            </a:r>
            <a:endParaRPr lang="en-US" sz="3600" dirty="0">
              <a:solidFill>
                <a:srgbClr val="CC00CC"/>
              </a:solidFill>
              <a:latin typeface="+mj-lt"/>
            </a:endParaRPr>
          </a:p>
        </p:txBody>
      </p:sp>
    </p:spTree>
    <p:custDataLst>
      <p:tags r:id="rId1"/>
    </p:custDataLst>
    <p:extLst>
      <p:ext uri="{BB962C8B-B14F-4D97-AF65-F5344CB8AC3E}">
        <p14:creationId xmlns:p14="http://schemas.microsoft.com/office/powerpoint/2010/main" val="341951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3"/>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353943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tiết</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sau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10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biệt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dạng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Kể</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tên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loại</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950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0877"/>
            <a:ext cx="4098439" cy="2766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i lau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39" y="1870876"/>
            <a:ext cx="3748603" cy="27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TNLAKE1"/>
          <p:cNvPicPr>
            <a:picLocks noChangeAspect="1" noChangeArrowheads="1"/>
          </p:cNvPicPr>
          <p:nvPr/>
        </p:nvPicPr>
        <p:blipFill>
          <a:blip r:embed="rId5"/>
          <a:srcRect/>
          <a:stretch>
            <a:fillRect/>
          </a:stretch>
        </p:blipFill>
        <p:spPr bwMode="auto">
          <a:xfrm>
            <a:off x="0" y="4637313"/>
            <a:ext cx="4098447" cy="2190539"/>
          </a:xfrm>
          <a:prstGeom prst="rect">
            <a:avLst/>
          </a:prstGeom>
          <a:noFill/>
          <a:ln w="9525">
            <a:noFill/>
            <a:miter lim="800000"/>
            <a:headEnd/>
            <a:tailEnd/>
          </a:ln>
        </p:spPr>
      </p:pic>
      <p:pic>
        <p:nvPicPr>
          <p:cNvPr id="8" name="Picture 7" descr="10 sự thật thú vị về Sahara - sa mạc huyền thoại của Trái Đấ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8439" y="4637312"/>
            <a:ext cx="4098438" cy="2190540"/>
          </a:xfrm>
          <a:prstGeom prst="rect">
            <a:avLst/>
          </a:prstGeom>
          <a:noFill/>
          <a:ln>
            <a:noFill/>
          </a:ln>
        </p:spPr>
      </p:pic>
      <p:pic>
        <p:nvPicPr>
          <p:cNvPr id="9"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6879" y="4637311"/>
            <a:ext cx="3995122" cy="21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7847044" y="1870875"/>
            <a:ext cx="4344957" cy="2766438"/>
          </a:xfrm>
          <a:prstGeom prst="rect">
            <a:avLst/>
          </a:prstGeom>
        </p:spPr>
      </p:pic>
    </p:spTree>
    <p:custDataLst>
      <p:tags r:id="rId1"/>
    </p:custDataLst>
    <p:extLst>
      <p:ext uri="{BB962C8B-B14F-4D97-AF65-F5344CB8AC3E}">
        <p14:creationId xmlns:p14="http://schemas.microsoft.com/office/powerpoint/2010/main" val="21175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smtClean="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27305" y="3697435"/>
            <a:ext cx="5802068" cy="1941062"/>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23774" y="3782355"/>
            <a:ext cx="374773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địa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hình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205273" y="2323504"/>
            <a:ext cx="6564790"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452974" y="2540816"/>
            <a:ext cx="4967600"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grpSp>
        <p:nvGrpSpPr>
          <p:cNvPr id="20" name="Google Shape;104;p2"/>
          <p:cNvGrpSpPr/>
          <p:nvPr/>
        </p:nvGrpSpPr>
        <p:grpSpPr>
          <a:xfrm flipH="1">
            <a:off x="1474236" y="4772962"/>
            <a:ext cx="4822983" cy="1777128"/>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956390" y="4992165"/>
            <a:ext cx="344914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Khoáng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sản</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20574" y="4958464"/>
            <a:ext cx="686144" cy="657996"/>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3</a:t>
            </a:r>
            <a:endParaRPr lang="en-GB" sz="4000" b="1" dirty="0">
              <a:solidFill>
                <a:schemeClr val="bg1">
                  <a:lumMod val="50000"/>
                </a:schemeClr>
              </a:solidFill>
            </a:endParaRPr>
          </a:p>
        </p:txBody>
      </p:sp>
      <p:sp>
        <p:nvSpPr>
          <p:cNvPr id="28" name="Rounded Rectangle 27"/>
          <p:cNvSpPr/>
          <p:nvPr/>
        </p:nvSpPr>
        <p:spPr>
          <a:xfrm>
            <a:off x="6512843" y="39471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2</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352793817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738664"/>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smtClean="0">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10: </a:t>
            </a:r>
            <a:r>
              <a:rPr lang="en-US" sz="2800" b="1" dirty="0">
                <a:solidFill>
                  <a:srgbClr val="FF0000"/>
                </a:solidFill>
                <a:latin typeface="Times New Roman" panose="02020603050405020304" pitchFamily="18" charset="0"/>
                <a:cs typeface="Times New Roman" panose="02020603050405020304" pitchFamily="18" charset="0"/>
              </a:rPr>
              <a:t>QUÁ TRÌNH NỘI SINH VÀ </a:t>
            </a:r>
            <a:r>
              <a:rPr lang="en-US" sz="2800" b="1" dirty="0" smtClean="0">
                <a:solidFill>
                  <a:srgbClr val="FF0000"/>
                </a:solidFill>
                <a:latin typeface="Times New Roman" panose="02020603050405020304" pitchFamily="18" charset="0"/>
                <a:cs typeface="Times New Roman" panose="02020603050405020304" pitchFamily="18" charset="0"/>
              </a:rPr>
              <a:t>NGOẠI </a:t>
            </a:r>
            <a:r>
              <a:rPr lang="en-US" sz="2800" b="1" dirty="0">
                <a:solidFill>
                  <a:srgbClr val="FF0000"/>
                </a:solidFill>
                <a:latin typeface="Times New Roman" panose="02020603050405020304" pitchFamily="18" charset="0"/>
                <a:cs typeface="Times New Roman" panose="02020603050405020304" pitchFamily="18" charset="0"/>
              </a:rPr>
              <a:t>SINH. </a:t>
            </a:r>
            <a:r>
              <a:rPr lang="en-US" sz="2800" b="1" dirty="0" smtClean="0">
                <a:solidFill>
                  <a:srgbClr val="FF0000"/>
                </a:solidFill>
                <a:latin typeface="Times New Roman" panose="02020603050405020304" pitchFamily="18" charset="0"/>
                <a:cs typeface="Times New Roman" panose="02020603050405020304" pitchFamily="18" charset="0"/>
              </a:rPr>
              <a:t>CÁC DẠNG ĐỊA HÌNH CHÍNH. KHOÁNG SẢN.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0392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10.1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263754" y="3987156"/>
            <a:ext cx="7865705" cy="461665"/>
          </a:xfrm>
          <a:prstGeom prst="rect">
            <a:avLst/>
          </a:prstGeom>
          <a:solidFill>
            <a:srgbClr val="FFFF0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 b, c?</a:t>
            </a:r>
            <a:endParaRPr lang="en-US" sz="24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263754" y="4755355"/>
            <a:ext cx="7865705" cy="830997"/>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263754" y="5821730"/>
            <a:ext cx="7865705" cy="830997"/>
          </a:xfrm>
          <a:prstGeom prst="rect">
            <a:avLst/>
          </a:prstGeom>
          <a:solidFill>
            <a:schemeClr val="accent2">
              <a:lumMod val="60000"/>
              <a:lumOff val="4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4"/>
          <a:stretch>
            <a:fillRect/>
          </a:stretch>
        </p:blipFill>
        <p:spPr>
          <a:xfrm>
            <a:off x="8313577" y="1532351"/>
            <a:ext cx="3806889" cy="454187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97720401"/>
              </p:ext>
            </p:extLst>
          </p:nvPr>
        </p:nvGraphicFramePr>
        <p:xfrm>
          <a:off x="660257" y="1493488"/>
          <a:ext cx="7295202" cy="2290506"/>
        </p:xfrm>
        <a:graphic>
          <a:graphicData uri="http://schemas.openxmlformats.org/drawingml/2006/table">
            <a:tbl>
              <a:tblPr firstRow="1" bandRow="1">
                <a:tableStyleId>{5C22544A-7EE6-4342-B048-85BDC9FD1C3A}</a:tableStyleId>
              </a:tblPr>
              <a:tblGrid>
                <a:gridCol w="2431734"/>
                <a:gridCol w="2431734"/>
                <a:gridCol w="2431734"/>
              </a:tblGrid>
              <a:tr h="66938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cs typeface="Times New Roman" panose="02020603050405020304" pitchFamily="18" charset="0"/>
                        </a:rPr>
                        <a:t>Quá</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trình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chemeClr val="tx1"/>
                        </a:solidFill>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Ngoại</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sinh</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60000"/>
                        <a:lumOff val="40000"/>
                      </a:schemeClr>
                    </a:solidFill>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cs typeface="Times New Roman" panose="02020603050405020304" pitchFamily="18" charset="0"/>
                        </a:rPr>
                        <a:t>Nguyên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nhân</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r h="6728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smtClean="0">
                          <a:solidFill>
                            <a:schemeClr val="tx1"/>
                          </a:solidFill>
                          <a:effectLst/>
                          <a:latin typeface="Times New Roman" panose="02020603050405020304" pitchFamily="18" charset="0"/>
                          <a:ea typeface="+mn-ea"/>
                          <a:cs typeface="Times New Roman" panose="02020603050405020304" pitchFamily="18" charset="0"/>
                        </a:rPr>
                        <a:t>Hệ</a:t>
                      </a:r>
                      <a:r>
                        <a:rPr lang="en-US" sz="2800" b="1"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mn-ea"/>
                          <a:cs typeface="Times New Roman" panose="02020603050405020304" pitchFamily="18" charset="0"/>
                        </a:rPr>
                        <a:t>quả</a:t>
                      </a:r>
                      <a:endPar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r>
            </a:tbl>
          </a:graphicData>
        </a:graphic>
      </p:graphicFrame>
    </p:spTree>
    <p:custDataLst>
      <p:tags r:id="rId1"/>
    </p:custDataLst>
    <p:extLst>
      <p:ext uri="{BB962C8B-B14F-4D97-AF65-F5344CB8AC3E}">
        <p14:creationId xmlns:p14="http://schemas.microsoft.com/office/powerpoint/2010/main" val="40139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53241" y="0"/>
            <a:ext cx="9011895" cy="6858000"/>
          </a:xfrm>
          <a:prstGeom prst="rect">
            <a:avLst/>
          </a:prstGeom>
        </p:spPr>
      </p:pic>
    </p:spTree>
    <p:custDataLst>
      <p:tags r:id="rId1"/>
    </p:custDataLst>
    <p:extLst>
      <p:ext uri="{BB962C8B-B14F-4D97-AF65-F5344CB8AC3E}">
        <p14:creationId xmlns:p14="http://schemas.microsoft.com/office/powerpoint/2010/main" val="4095033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custDataLst>
      <p:tags r:id="rId1"/>
    </p:custDataLst>
    <p:extLst>
      <p:ext uri="{BB962C8B-B14F-4D97-AF65-F5344CB8AC3E}">
        <p14:creationId xmlns:p14="http://schemas.microsoft.com/office/powerpoint/2010/main" val="1226868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447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Bài 10. Quá trình nội sinh và Quá trình ngoại sinh. Các dạng địa hình chính. Khoáng sản. (tiết 1)"/>
  <p:tag name="ISPRING_ULTRA_SCORM_COURSE_ID" val="D6C02FDE-2424-4CE1-94B5-8DDD8851B60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Bài 10. Quá trình nội sinh và Quá trình ngoại sinh. Các dạng địa hình chính. Khoáng sản. (tiết 1)"/>
</p:tagLst>
</file>

<file path=ppt/tags/tag10.xml><?xml version="1.0" encoding="utf-8"?>
<p:tagLst xmlns:a="http://schemas.openxmlformats.org/drawingml/2006/main" xmlns:r="http://schemas.openxmlformats.org/officeDocument/2006/relationships" xmlns:p="http://schemas.openxmlformats.org/presentationml/2006/main">
  <p:tag name="GENSWF_SLIDE_UID" val="{E3B2EA5A-1979-4CC4-AD94-38D69124251B}:266"/>
</p:tagLst>
</file>

<file path=ppt/tags/tag11.xml><?xml version="1.0" encoding="utf-8"?>
<p:tagLst xmlns:a="http://schemas.openxmlformats.org/drawingml/2006/main" xmlns:r="http://schemas.openxmlformats.org/officeDocument/2006/relationships" xmlns:p="http://schemas.openxmlformats.org/presentationml/2006/main">
  <p:tag name="GENSWF_SLIDE_UID" val="{EF82B525-1495-4B1B-ABB2-2ED71B490318}:267"/>
</p:tagLst>
</file>

<file path=ppt/tags/tag12.xml><?xml version="1.0" encoding="utf-8"?>
<p:tagLst xmlns:a="http://schemas.openxmlformats.org/drawingml/2006/main" xmlns:r="http://schemas.openxmlformats.org/officeDocument/2006/relationships" xmlns:p="http://schemas.openxmlformats.org/presentationml/2006/main">
  <p:tag name="GENSWF_SLIDE_UID" val="{BE9F1976-E776-44D6-875A-9DD91169D5B1}: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A540F07B-78CF-4365-A981-E548F8F8BB50}:269"/>
</p:tagLst>
</file>

<file path=ppt/tags/tag14.xml><?xml version="1.0" encoding="utf-8"?>
<p:tagLst xmlns:a="http://schemas.openxmlformats.org/drawingml/2006/main" xmlns:r="http://schemas.openxmlformats.org/officeDocument/2006/relationships" xmlns:p="http://schemas.openxmlformats.org/presentationml/2006/main">
  <p:tag name="GENSWF_SLIDE_UID" val="{76BA3BF1-E838-4912-8697-4C1E1DBFEF99}: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59BD1144-1596-4A6E-9EDF-154096C66284}:277"/>
</p:tagLst>
</file>

<file path=ppt/tags/tag16.xml><?xml version="1.0" encoding="utf-8"?>
<p:tagLst xmlns:a="http://schemas.openxmlformats.org/drawingml/2006/main" xmlns:r="http://schemas.openxmlformats.org/officeDocument/2006/relationships" xmlns:p="http://schemas.openxmlformats.org/presentationml/2006/main">
  <p:tag name="GENSWF_SLIDE_UID" val="{2FA46461-3C34-4EFF-9486-BC0FA246666A}: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B476612E-2B7D-46BE-AF53-E66647C6656A}:273"/>
</p:tagLst>
</file>

<file path=ppt/tags/tag18.xml><?xml version="1.0" encoding="utf-8"?>
<p:tagLst xmlns:a="http://schemas.openxmlformats.org/drawingml/2006/main" xmlns:r="http://schemas.openxmlformats.org/officeDocument/2006/relationships" xmlns:p="http://schemas.openxmlformats.org/presentationml/2006/main">
  <p:tag name="GENSWF_SLIDE_UID" val="{AA7A2CF3-764D-43A3-8A47-21BC34EC588A}: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E6A4C7BD-DD01-4F97-8DEB-43A64A60F0D4}:274"/>
</p:tagLst>
</file>

<file path=ppt/tags/tag2.xml><?xml version="1.0" encoding="utf-8"?>
<p:tagLst xmlns:a="http://schemas.openxmlformats.org/drawingml/2006/main" xmlns:r="http://schemas.openxmlformats.org/officeDocument/2006/relationships" xmlns:p="http://schemas.openxmlformats.org/presentationml/2006/main">
  <p:tag name="GENSWF_SLIDE_UID" val="{8E49194B-9C43-49D7-88D2-4CB547CBD0A9}: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96E5FF12-2447-4E62-8E8A-E9A066920F3E}: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EB8E95F2-E8F4-450F-9930-1BB3CC4818F3}:278"/>
</p:tagLst>
</file>

<file path=ppt/tags/tag22.xml><?xml version="1.0" encoding="utf-8"?>
<p:tagLst xmlns:a="http://schemas.openxmlformats.org/drawingml/2006/main" xmlns:r="http://schemas.openxmlformats.org/officeDocument/2006/relationships" xmlns:p="http://schemas.openxmlformats.org/presentationml/2006/main">
  <p:tag name="GENSWF_SLIDE_UID" val="{667B1DD0-A995-4D97-9733-925BDFF28CDE}: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FC283DC5-3C64-4168-8AF1-A61FAFD0FE42}:282"/>
</p:tagLst>
</file>

<file path=ppt/tags/tag3.xml><?xml version="1.0" encoding="utf-8"?>
<p:tagLst xmlns:a="http://schemas.openxmlformats.org/drawingml/2006/main" xmlns:r="http://schemas.openxmlformats.org/officeDocument/2006/relationships" xmlns:p="http://schemas.openxmlformats.org/presentationml/2006/main">
  <p:tag name="GENSWF_SLIDE_UID" val="{4D00EA02-7F01-4692-9507-1931E525B658}:258"/>
</p:tagLst>
</file>

<file path=ppt/tags/tag4.xml><?xml version="1.0" encoding="utf-8"?>
<p:tagLst xmlns:a="http://schemas.openxmlformats.org/drawingml/2006/main" xmlns:r="http://schemas.openxmlformats.org/officeDocument/2006/relationships" xmlns:p="http://schemas.openxmlformats.org/presentationml/2006/main">
  <p:tag name="GENSWF_SLIDE_UID" val="{5E6E7E43-EF95-4DB4-BF52-C6690DBB97B7}:261"/>
</p:tagLst>
</file>

<file path=ppt/tags/tag5.xml><?xml version="1.0" encoding="utf-8"?>
<p:tagLst xmlns:a="http://schemas.openxmlformats.org/drawingml/2006/main" xmlns:r="http://schemas.openxmlformats.org/officeDocument/2006/relationships" xmlns:p="http://schemas.openxmlformats.org/presentationml/2006/main">
  <p:tag name="TIMING" val="|4.1|2.6"/>
  <p:tag name="GENSWF_SLIDE_UID" val="{FF4DF30C-8CFA-4771-9D8A-B0F6FD7A657F}:262"/>
</p:tagLst>
</file>

<file path=ppt/tags/tag6.xml><?xml version="1.0" encoding="utf-8"?>
<p:tagLst xmlns:a="http://schemas.openxmlformats.org/drawingml/2006/main" xmlns:r="http://schemas.openxmlformats.org/officeDocument/2006/relationships" xmlns:p="http://schemas.openxmlformats.org/presentationml/2006/main">
  <p:tag name="GENSWF_SLIDE_UID" val="{719E1CC2-2E28-4CD3-908C-0EAA897525D0}:263"/>
</p:tagLst>
</file>

<file path=ppt/tags/tag7.xml><?xml version="1.0" encoding="utf-8"?>
<p:tagLst xmlns:a="http://schemas.openxmlformats.org/drawingml/2006/main" xmlns:r="http://schemas.openxmlformats.org/officeDocument/2006/relationships" xmlns:p="http://schemas.openxmlformats.org/presentationml/2006/main">
  <p:tag name="GENSWF_SLIDE_UID" val="{08C9F89D-C8AA-4956-914B-F95544799BA1}:276"/>
</p:tagLst>
</file>

<file path=ppt/tags/tag8.xml><?xml version="1.0" encoding="utf-8"?>
<p:tagLst xmlns:a="http://schemas.openxmlformats.org/drawingml/2006/main" xmlns:r="http://schemas.openxmlformats.org/officeDocument/2006/relationships" xmlns:p="http://schemas.openxmlformats.org/presentationml/2006/main">
  <p:tag name="GENSWF_SLIDE_UID" val="{C92D57BA-58AC-46A9-A6DD-FE03140B3029}:264"/>
</p:tagLst>
</file>

<file path=ppt/tags/tag9.xml><?xml version="1.0" encoding="utf-8"?>
<p:tagLst xmlns:a="http://schemas.openxmlformats.org/drawingml/2006/main" xmlns:r="http://schemas.openxmlformats.org/officeDocument/2006/relationships" xmlns:p="http://schemas.openxmlformats.org/presentationml/2006/main">
  <p:tag name="GENSWF_SLIDE_UID" val="{1289350F-F775-4FAA-A061-D40222DB2ED4}: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1048</Words>
  <Application>Microsoft Office PowerPoint</Application>
  <PresentationFormat>Widescreen</PresentationFormat>
  <Paragraphs>118</Paragraphs>
  <Slides>22</Slides>
  <Notes>9</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.VnTime</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Quá trình nội sinh và Quá trình ngoại sinh. Các dạng địa hình chính. Khoáng sản. (tiết 1)</dc:title>
  <dc:creator>ADMIN</dc:creator>
  <cp:lastModifiedBy>Admin</cp:lastModifiedBy>
  <cp:revision>27</cp:revision>
  <dcterms:created xsi:type="dcterms:W3CDTF">2021-07-25T01:42:51Z</dcterms:created>
  <dcterms:modified xsi:type="dcterms:W3CDTF">2023-03-30T09:49:18Z</dcterms:modified>
</cp:coreProperties>
</file>